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507" r:id="rId4"/>
    <p:sldId id="297" r:id="rId6"/>
    <p:sldId id="620" r:id="rId7"/>
    <p:sldId id="628" r:id="rId8"/>
    <p:sldId id="630" r:id="rId9"/>
    <p:sldId id="636" r:id="rId10"/>
    <p:sldId id="635" r:id="rId11"/>
    <p:sldId id="638" r:id="rId12"/>
    <p:sldId id="643" r:id="rId13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2" pos="29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CCCC"/>
    <a:srgbClr val="FFFFFF"/>
    <a:srgbClr val="000000"/>
    <a:srgbClr val="CCFFCC"/>
    <a:srgbClr val="CCECFF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1"/>
    <p:restoredTop sz="94248"/>
  </p:normalViewPr>
  <p:slideViewPr>
    <p:cSldViewPr showGuides="1">
      <p:cViewPr varScale="1">
        <p:scale>
          <a:sx n="143" d="100"/>
          <a:sy n="143" d="100"/>
        </p:scale>
        <p:origin x="-714" y="-102"/>
      </p:cViewPr>
      <p:guideLst>
        <p:guide orient="horz" pos="1620"/>
        <p:guide pos="2880"/>
        <p:guide pos="29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2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39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u="none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u="none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2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25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u="none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u="none" dirty="0"/>
            </a:fld>
            <a:endParaRPr lang="en-US" altLang="zh-CN" sz="1200" u="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 u="none" dirty="0"/>
            </a:fld>
            <a:endParaRPr lang="en-US" altLang="zh-CN" sz="1200" u="none" dirty="0"/>
          </a:p>
        </p:txBody>
      </p:sp>
      <p:sp>
        <p:nvSpPr>
          <p:cNvPr id="18435" name="Rectangle 7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 u="none" dirty="0">
                <a:latin typeface="Calibri" panose="020F0502020204030204" pitchFamily="34" charset="0"/>
              </a:rPr>
            </a:fld>
            <a:endParaRPr lang="en-US" altLang="zh-CN" sz="1200" u="none" dirty="0">
              <a:latin typeface="Calibri" panose="020F0502020204030204" pitchFamily="34" charset="0"/>
            </a:endParaRPr>
          </a:p>
        </p:txBody>
      </p:sp>
      <p:sp>
        <p:nvSpPr>
          <p:cNvPr id="18436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437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学习任务五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学习任务六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1" tIns="34288" rIns="6855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5ECE486-C6A0-4608-840F-0A72D58B97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95D1B26-46D7-4B80-82F2-700270B5A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9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2400" u="none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508" y="161449"/>
            <a:ext cx="1343025" cy="5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5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zh-CN" altLang="en-US" sz="2800" b="1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/>
          <p:nvPr/>
        </p:nvSpPr>
        <p:spPr>
          <a:xfrm>
            <a:off x="395536" y="843558"/>
            <a:ext cx="18002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 u="none" dirty="0">
                <a:latin typeface="Arial" panose="020B0604020202020204" pitchFamily="34" charset="0"/>
              </a:rPr>
              <a:t>第</a:t>
            </a:r>
            <a:r>
              <a:rPr lang="en-US" altLang="zh-CN" sz="3200" b="1" u="none" dirty="0">
                <a:latin typeface="Arial" panose="020B0604020202020204" pitchFamily="34" charset="0"/>
              </a:rPr>
              <a:t>17</a:t>
            </a:r>
            <a:r>
              <a:rPr lang="zh-CN" altLang="en-US" sz="3200" b="1" u="none" dirty="0">
                <a:latin typeface="Arial" panose="020B0604020202020204" pitchFamily="34" charset="0"/>
              </a:rPr>
              <a:t>课</a:t>
            </a:r>
            <a:endParaRPr lang="zh-CN" altLang="en-US" sz="3200" b="1" u="none" dirty="0">
              <a:latin typeface="Arial" panose="020B0604020202020204" pitchFamily="34" charset="0"/>
            </a:endParaRPr>
          </a:p>
        </p:txBody>
      </p:sp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978917" y="555526"/>
            <a:ext cx="6913563" cy="98869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28398" dir="1593903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R="0" algn="ctr" defTabSz="914400">
              <a:lnSpc>
                <a:spcPts val="7000"/>
              </a:lnSpc>
              <a:buClrTx/>
              <a:buSzTx/>
              <a:buFontTx/>
              <a:buNone/>
              <a:defRPr/>
            </a:pPr>
            <a:r>
              <a:rPr kumimoji="0" lang="zh-CN" altLang="en-US" sz="3200" u="none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西晋的短暂统一和北方各族的内迁</a:t>
            </a:r>
            <a:endParaRPr kumimoji="0" lang="zh-CN" altLang="en-US" sz="3200" u="none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pic>
        <p:nvPicPr>
          <p:cNvPr id="3077" name="图片 35" descr="01300000244525125768126636400.jpg"/>
          <p:cNvPicPr>
            <a:picLocks noChangeAspect="1"/>
          </p:cNvPicPr>
          <p:nvPr/>
        </p:nvPicPr>
        <p:blipFill>
          <a:blip r:embed="rId1">
            <a:lum contrast="30000"/>
          </a:blip>
          <a:srcRect l="38171" b="7098"/>
          <a:stretch>
            <a:fillRect/>
          </a:stretch>
        </p:blipFill>
        <p:spPr>
          <a:xfrm>
            <a:off x="1717458" y="1544221"/>
            <a:ext cx="5922020" cy="3037441"/>
          </a:xfrm>
          <a:prstGeom prst="rect">
            <a:avLst/>
          </a:prstGeom>
          <a:noFill/>
          <a:ln w="1905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11150" y="915670"/>
            <a:ext cx="8521065" cy="345059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565150" algn="l">
              <a:buNone/>
            </a:pP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2710" y="1014271"/>
            <a:ext cx="8371245" cy="34486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400" b="1" u="none" kern="100" spc="30" dirty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400" b="1" u="none" kern="100" spc="30" dirty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了解三国两晋南北朝时期的基本线索和重要事件、人物，知道重大史事发生的时间、地点、原因和结果，初步养成历史时序意识和历史空间感。</a:t>
            </a:r>
            <a:r>
              <a:rPr lang="en-US" altLang="zh-CN" sz="2400" b="1" u="none" kern="100" spc="30" dirty="0"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400" b="1" u="none" kern="100" spc="30" dirty="0"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时空观念</a:t>
            </a:r>
            <a:r>
              <a:rPr lang="en-US" altLang="zh-CN" sz="2400" b="1" u="none" kern="100" spc="30" dirty="0"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zh-CN" sz="2400" b="1" u="none" kern="100" dirty="0">
              <a:effectLst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b="1" u="none" kern="100" spc="30" dirty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400" b="1" u="none" kern="100" spc="30" dirty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了解西晋的历史，探究西晋短暂而亡的原因；了解八王之乱爆发的原因，理解其危害。</a:t>
            </a:r>
            <a:r>
              <a:rPr lang="zh-CN" altLang="zh-CN" sz="2400" b="1" u="none" kern="100" spc="30" dirty="0"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（史料实证）</a:t>
            </a:r>
            <a:endParaRPr lang="zh-CN" altLang="zh-CN" sz="2400" b="1" u="none" kern="100" spc="30" dirty="0">
              <a:effectLst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b="1" u="none" kern="100" spc="30" dirty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400" b="1" u="none" kern="100" spc="30" dirty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了解北方各族的内迁，认识到我国自古就是一个多民族的国家，祖国的历史是由各族人民共同缔造的。</a:t>
            </a:r>
            <a:r>
              <a:rPr lang="en-US" altLang="zh-CN" sz="2400" b="1" u="none" kern="100" spc="30" dirty="0"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400" b="1" u="none" kern="100" spc="30" dirty="0"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家国情怀</a:t>
            </a:r>
            <a:r>
              <a:rPr lang="en-US" altLang="zh-CN" sz="2400" b="1" u="none" kern="100" spc="30" dirty="0"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400" b="1" u="none" kern="100" spc="30" dirty="0">
              <a:solidFill>
                <a:srgbClr val="FF0000"/>
              </a:solidFill>
              <a:effectLst/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12"/>
          <p:cNvSpPr txBox="1"/>
          <p:nvPr/>
        </p:nvSpPr>
        <p:spPr>
          <a:xfrm>
            <a:off x="3428603" y="0"/>
            <a:ext cx="2267744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西晋的建立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131" name="TextBox 34"/>
          <p:cNvSpPr txBox="1"/>
          <p:nvPr/>
        </p:nvSpPr>
        <p:spPr>
          <a:xfrm>
            <a:off x="475560" y="4175171"/>
            <a:ext cx="5372497" cy="467995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 wrap="square">
            <a:noAutofit/>
          </a:bodyPr>
          <a:lstStyle/>
          <a:p>
            <a:pPr algn="ctr"/>
            <a:r>
              <a:rPr lang="en-US" altLang="zh-CN" sz="28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280</a:t>
            </a:r>
            <a:r>
              <a:rPr lang="zh-CN" altLang="en-US" sz="28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年，西晋灭吴，统一全国。</a:t>
            </a:r>
            <a:endParaRPr lang="zh-CN" altLang="en-US" sz="2800" b="1" u="none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endParaRPr lang="zh-CN" altLang="en-US" sz="2800" b="1" u="none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5148065" y="2211710"/>
          <a:ext cx="338437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875"/>
                <a:gridCol w="907301"/>
                <a:gridCol w="897699"/>
                <a:gridCol w="902500"/>
              </a:tblGrid>
              <a:tr h="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政权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户数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人口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兵力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魏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103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443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蜀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28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94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10.2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吴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52.3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230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23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9"/>
          <p:cNvSpPr txBox="1"/>
          <p:nvPr/>
        </p:nvSpPr>
        <p:spPr>
          <a:xfrm>
            <a:off x="534035" y="843558"/>
            <a:ext cx="8056880" cy="42989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自主阅读：阅读教材第</a:t>
            </a:r>
            <a:r>
              <a:rPr lang="en-US" altLang="zh-CN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98</a:t>
            </a:r>
            <a:r>
              <a:rPr lang="zh-CN" altLang="en-US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页的内容，梳理西晋建立的相关史实。</a:t>
            </a:r>
            <a:endParaRPr lang="zh-CN" altLang="en-US" sz="2200" b="1" u="none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6" name="TextBox 7"/>
          <p:cNvSpPr txBox="1"/>
          <p:nvPr/>
        </p:nvSpPr>
        <p:spPr>
          <a:xfrm>
            <a:off x="475559" y="1338049"/>
            <a:ext cx="8115355" cy="28898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背景：</a:t>
            </a:r>
            <a:r>
              <a:rPr 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263</a:t>
            </a: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年，魏灭蜀。曹魏中期，司马懿逐渐控制了魏国的军政大权</a:t>
            </a:r>
            <a:endParaRPr lang="en-US" altLang="zh-CN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建立时间：</a:t>
            </a:r>
            <a:r>
              <a:rPr lang="en-US" altLang="zh-CN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266</a:t>
            </a: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en-US" altLang="zh-CN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建立者：司马炎（晋武帝）</a:t>
            </a:r>
            <a:endParaRPr lang="en-US" altLang="zh-CN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都城：洛阳</a:t>
            </a:r>
            <a:endParaRPr lang="zh-CN" altLang="en-US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1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651500" y="2284413"/>
            <a:ext cx="3384550" cy="25561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</a:ln>
        </p:spPr>
        <p:txBody>
          <a:bodyPr lIns="93025" tIns="46512" rIns="93025" bIns="46512">
            <a:spAutoFit/>
          </a:bodyPr>
          <a:lstStyle/>
          <a:p>
            <a:pPr marR="0" algn="just" defTabSz="914400">
              <a:buClrTx/>
              <a:buSzTx/>
              <a:buFontTx/>
              <a:buNone/>
              <a:defRPr/>
            </a:pP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“钱被奉为神物，无德而尊，无势而热，排金门而入紫闼。危可使安，死可使活，贵可使贱，生可使杀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……</a:t>
            </a: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凡今之人，惟钱而已。”还说钱“为世神宝，亲之如兄，字曰‘孔方’”。      </a:t>
            </a:r>
            <a:endParaRPr kumimoji="0" lang="zh-CN" altLang="en-US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西晋鲁褒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钱神论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kumimoji="0" lang="en-US" altLang="zh-CN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1500" y="546376"/>
            <a:ext cx="3384550" cy="10172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</a:ln>
        </p:spPr>
        <p:txBody>
          <a:bodyPr lIns="93025" tIns="46512" rIns="93025" bIns="46512">
            <a:spAutoFit/>
          </a:bodyPr>
          <a:lstStyle/>
          <a:p>
            <a:pPr marR="0" algn="just" defTabSz="914400">
              <a:buClrTx/>
              <a:buSzTx/>
              <a:buFontTx/>
              <a:buNone/>
              <a:defRPr/>
            </a:pP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及天下荒乱，百姓饿死，帝曰：“何不食肉糜？”</a:t>
            </a:r>
            <a:endParaRPr kumimoji="0" lang="en-US" altLang="zh-CN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r" defTabSz="914400">
              <a:buClrTx/>
              <a:buSzTx/>
              <a:buFontTx/>
              <a:buNone/>
              <a:defRPr/>
            </a:pP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晋书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kumimoji="0" lang="en-US" altLang="zh-CN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5131" name="Picture 11" descr="http://www.52shijing.com/d/file/20190115/7e6788be9f5cc1431bba534ae8b271ae.jpg"/>
          <p:cNvPicPr>
            <a:picLocks noChangeAspect="1" noChangeArrowheads="1"/>
          </p:cNvPicPr>
          <p:nvPr/>
        </p:nvPicPr>
        <p:blipFill>
          <a:blip r:embed="rId1">
            <a:lum contrast="10000"/>
          </a:blip>
          <a:srcRect/>
          <a:stretch>
            <a:fillRect/>
          </a:stretch>
        </p:blipFill>
        <p:spPr bwMode="auto">
          <a:xfrm>
            <a:off x="323528" y="2067694"/>
            <a:ext cx="5185097" cy="2679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6" name="TextBox 13"/>
          <p:cNvSpPr txBox="1"/>
          <p:nvPr/>
        </p:nvSpPr>
        <p:spPr>
          <a:xfrm>
            <a:off x="3419475" y="4354922"/>
            <a:ext cx="2089150" cy="400050"/>
          </a:xfrm>
          <a:prstGeom prst="rect">
            <a:avLst/>
          </a:prstGeom>
          <a:solidFill>
            <a:srgbClr val="FFFFFF">
              <a:alpha val="79999"/>
            </a:srgbClr>
          </a:solidFill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 u="none" dirty="0">
                <a:solidFill>
                  <a:srgbClr val="FF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石崇与王恺斗富</a:t>
            </a:r>
            <a:endParaRPr lang="zh-CN" altLang="en-US" sz="2000" b="1" u="none" dirty="0">
              <a:solidFill>
                <a:srgbClr val="FF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1500" y="1574232"/>
            <a:ext cx="3384550" cy="7094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</a:ln>
        </p:spPr>
        <p:txBody>
          <a:bodyPr lIns="93025" tIns="46512" rIns="93025" bIns="46512">
            <a:spAutoFit/>
          </a:bodyPr>
          <a:lstStyle/>
          <a:p>
            <a:pPr marR="0" algn="just" defTabSz="914400">
              <a:buClrTx/>
              <a:buSzTx/>
              <a:buFontTx/>
              <a:buNone/>
              <a:defRPr/>
            </a:pP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魏晋以来积蓄，扫地无遗。</a:t>
            </a:r>
            <a:endParaRPr kumimoji="0" lang="en-US" altLang="zh-CN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r" defTabSz="914400">
              <a:buClrTx/>
              <a:buSzTx/>
              <a:buFontTx/>
              <a:buNone/>
              <a:defRPr/>
            </a:pP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资治通鉴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kumimoji="0" lang="en-US" altLang="zh-CN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128" name="TextBox 15"/>
          <p:cNvSpPr txBox="1"/>
          <p:nvPr/>
        </p:nvSpPr>
        <p:spPr>
          <a:xfrm>
            <a:off x="323528" y="731778"/>
            <a:ext cx="525653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0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结合材料和教材内容，说说西晋的社会状况。</a:t>
            </a:r>
            <a:endParaRPr lang="zh-CN" altLang="en-US" sz="20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9552" y="1203598"/>
            <a:ext cx="5179073" cy="7683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统治阶层昏庸腐朽；贵族与大臣道德沦丧，唯利是图，贪图享乐。</a:t>
            </a:r>
            <a:endParaRPr lang="zh-CN" altLang="en-US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2951795" y="37470"/>
            <a:ext cx="2267744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西晋的建立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5126" grpId="0" animBg="1"/>
      <p:bldP spid="15" grpId="0" animBg="1"/>
      <p:bldP spid="5128" grpId="0"/>
      <p:bldP spid="1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2"/>
          <p:cNvSpPr txBox="1"/>
          <p:nvPr/>
        </p:nvSpPr>
        <p:spPr>
          <a:xfrm>
            <a:off x="3419872" y="42759"/>
            <a:ext cx="1835696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八王之乱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6148" name="TextBox 16"/>
          <p:cNvSpPr txBox="1"/>
          <p:nvPr/>
        </p:nvSpPr>
        <p:spPr>
          <a:xfrm>
            <a:off x="1105981" y="915566"/>
            <a:ext cx="7354451" cy="110799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阅读教材第</a:t>
            </a:r>
            <a:r>
              <a:rPr lang="en-US" altLang="zh-CN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99</a:t>
            </a:r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页的内容，指出为了巩固统治，西晋初年，晋武帝采取了什么措施。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79006" y="2010894"/>
            <a:ext cx="3455988" cy="450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大封同姓诸王（分封制）。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1105981" y="2570694"/>
            <a:ext cx="3097213" cy="4298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分封诸王有什么权力？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79007" y="3074566"/>
            <a:ext cx="5481226" cy="450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既手握重兵，又掌管民事，势力日益强大。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1105981" y="3669323"/>
            <a:ext cx="4240530" cy="4298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分封诸王最终导致了什么后果？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79006" y="4173379"/>
            <a:ext cx="1475581" cy="450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八王之乱。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17" grpId="0" bldLvl="0" animBg="1"/>
      <p:bldP spid="18" grpId="0"/>
      <p:bldP spid="19" grpId="0" bldLvl="0" animBg="1"/>
      <p:bldP spid="20" grpId="0"/>
      <p:bldP spid="2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16"/>
          <p:cNvSpPr txBox="1"/>
          <p:nvPr/>
        </p:nvSpPr>
        <p:spPr>
          <a:xfrm>
            <a:off x="2219940" y="1083820"/>
            <a:ext cx="46748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八王之乱产生了什么影响？</a:t>
            </a:r>
            <a:endParaRPr lang="zh-CN" altLang="en-US" sz="24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3648" y="1707515"/>
            <a:ext cx="6307455" cy="27757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）给社会和人民带来巨大灾难。</a:t>
            </a:r>
            <a:endParaRPr lang="en-US" altLang="zh-CN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）严重削弱了西晋的国力，成为西晋由盛而衰的转折点。</a:t>
            </a:r>
            <a:endParaRPr lang="en-US" altLang="zh-CN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）中原人口大量死亡，幸存者纷纷南迁，</a:t>
            </a:r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出现我国历史上第一次大规模的人口迁徙。</a:t>
            </a:r>
            <a:endParaRPr lang="en-US" altLang="zh-CN" sz="2400" b="1" u="none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3419872" y="42759"/>
            <a:ext cx="1835696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八王之乱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2"/>
          <p:cNvSpPr txBox="1"/>
          <p:nvPr/>
        </p:nvSpPr>
        <p:spPr>
          <a:xfrm>
            <a:off x="3059832" y="43498"/>
            <a:ext cx="34086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北方各族的内迁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8196" name="Picture 4" descr="http://img1.gtimg.com/cul/pics/hv1/108/79/1784/116024853.jpg"/>
          <p:cNvPicPr>
            <a:picLocks noChangeAspect="1" noChangeArrowheads="1"/>
          </p:cNvPicPr>
          <p:nvPr/>
        </p:nvPicPr>
        <p:blipFill>
          <a:blip r:embed="rId1">
            <a:lum contrast="20000"/>
          </a:blip>
          <a:srcRect l="1890" t="3877" r="1721" b="3078"/>
          <a:stretch>
            <a:fillRect/>
          </a:stretch>
        </p:blipFill>
        <p:spPr bwMode="auto">
          <a:xfrm>
            <a:off x="539552" y="769938"/>
            <a:ext cx="3317875" cy="1657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8" name="Picture 6" descr="https://p0.ssl.qhimgs1.com/sdr/400__/t0160948f453b1693d4.jpg"/>
          <p:cNvPicPr>
            <a:picLocks noChangeAspect="1" noChangeArrowheads="1"/>
          </p:cNvPicPr>
          <p:nvPr/>
        </p:nvPicPr>
        <p:blipFill>
          <a:blip r:embed="rId2">
            <a:lum bright="10001" contrast="30000"/>
          </a:blip>
          <a:srcRect t="11454" b="8365"/>
          <a:stretch>
            <a:fillRect/>
          </a:stretch>
        </p:blipFill>
        <p:spPr bwMode="auto">
          <a:xfrm>
            <a:off x="518284" y="2542870"/>
            <a:ext cx="3311525" cy="1657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202" name="Picture 10" descr="http://szb.northnews.cn/nmgrb/resfile/2018-08-31/11/%E6%95%95%E5%8B%92%E5%B7%9D%E7%8B%A9%E7%8C%8E%E5%9B%BE_b.jpg"/>
          <p:cNvPicPr>
            <a:picLocks noChangeAspect="1" noChangeArrowheads="1"/>
          </p:cNvPicPr>
          <p:nvPr/>
        </p:nvPicPr>
        <p:blipFill>
          <a:blip r:embed="rId3">
            <a:lum bright="10001" contrast="30000"/>
          </a:blip>
          <a:srcRect l="1587" t="1695"/>
          <a:stretch>
            <a:fillRect/>
          </a:stretch>
        </p:blipFill>
        <p:spPr bwMode="auto">
          <a:xfrm>
            <a:off x="4571999" y="987574"/>
            <a:ext cx="4176713" cy="30804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6"/>
          <p:cNvSpPr txBox="1"/>
          <p:nvPr/>
        </p:nvSpPr>
        <p:spPr>
          <a:xfrm>
            <a:off x="518284" y="4299942"/>
            <a:ext cx="6123940" cy="4298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以上图片说明北方游牧民族过着什么样的生活？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4299942"/>
            <a:ext cx="3527425" cy="4048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lIns="65266" tIns="32634" rIns="65266" bIns="32634">
            <a:spAutoFit/>
          </a:bodyPr>
          <a:lstStyle/>
          <a:p>
            <a:pPr>
              <a:buNone/>
            </a:pPr>
            <a:r>
              <a:rPr lang="zh-CN" altLang="en-US" sz="2200" b="1" u="none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过着逐水草而居的游牧生活</a:t>
            </a:r>
            <a:endParaRPr lang="zh-CN" altLang="en-US" sz="2200" b="1" u="none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93267" y="915566"/>
            <a:ext cx="7992690" cy="5043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 lIns="93025" tIns="46512" rIns="93025" bIns="46512">
            <a:spAutoFit/>
          </a:bodyPr>
          <a:lstStyle/>
          <a:p>
            <a:pPr algn="just">
              <a:lnSpc>
                <a:spcPts val="3200"/>
              </a:lnSpc>
              <a:buNone/>
            </a:pP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  原来生活在西北的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氐人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和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羌人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，由西向东迁入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关中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地区。</a:t>
            </a:r>
            <a:endParaRPr lang="en-US" altLang="zh-CN" sz="2400" b="1" u="none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3267" y="1563638"/>
            <a:ext cx="7992690" cy="9131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 lIns="93025" tIns="46512" rIns="93025" bIns="46512">
            <a:spAutoFit/>
          </a:bodyPr>
          <a:lstStyle/>
          <a:p>
            <a:pPr algn="just">
              <a:lnSpc>
                <a:spcPts val="3200"/>
              </a:lnSpc>
              <a:buNone/>
            </a:pP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  分布在漠北草原上的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匈奴人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和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羯人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，由北向南迁到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汾河流域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一带。</a:t>
            </a:r>
            <a:endParaRPr lang="en-US" altLang="zh-CN" sz="2400" b="1" u="none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67" y="2643758"/>
            <a:ext cx="7992690" cy="9131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 lIns="93025" tIns="46512" rIns="93025" bIns="46512">
            <a:spAutoFit/>
          </a:bodyPr>
          <a:lstStyle/>
          <a:p>
            <a:pPr algn="just">
              <a:lnSpc>
                <a:spcPts val="3200"/>
              </a:lnSpc>
              <a:buNone/>
            </a:pP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鲜卑人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有一部分迁到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辽河流域南部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，有一部分迁到</a:t>
            </a:r>
            <a:r>
              <a:rPr lang="zh-CN" altLang="en-US" sz="2400" b="1" u="none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河套、河西走廊及河湟</a:t>
            </a:r>
            <a:r>
              <a:rPr lang="zh-CN" altLang="en-US" sz="2400" b="1" u="none" dirty="0">
                <a:latin typeface="隶书" panose="02010509060101010101" pitchFamily="49" charset="-122"/>
                <a:ea typeface="隶书" panose="02010509060101010101" pitchFamily="49" charset="-122"/>
              </a:rPr>
              <a:t>一带。</a:t>
            </a:r>
            <a:endParaRPr lang="zh-CN" altLang="en-US" sz="2400" b="1" u="none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61" name="文本框 3"/>
          <p:cNvSpPr txBox="1"/>
          <p:nvPr/>
        </p:nvSpPr>
        <p:spPr>
          <a:xfrm>
            <a:off x="493267" y="3750945"/>
            <a:ext cx="799269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2400" u="none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在内迁各族中，哪一支在什么时间</a:t>
            </a:r>
            <a:r>
              <a:rPr lang="zh-CN" altLang="en-US" sz="2400" u="none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灭亡</a:t>
            </a:r>
            <a:r>
              <a:rPr lang="zh-CN" altLang="en-US" sz="2400" u="none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了西晋政权？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1578" y="4316412"/>
            <a:ext cx="6736080" cy="460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 u="none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316</a:t>
            </a:r>
            <a:r>
              <a:rPr lang="zh-CN" altLang="en-US" sz="2400" u="none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年，内迁的匈奴人攻陷西晋都城，西晋灭亡。</a:t>
            </a:r>
            <a:endParaRPr lang="zh-CN" altLang="en-US" sz="2400" u="none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3059832" y="43498"/>
            <a:ext cx="34086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北方各族的内迁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0" grpId="0" bldLvl="0" animBg="1"/>
      <p:bldP spid="15361" grpId="0" bldLvl="0" animBg="1"/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98320" y="1923415"/>
            <a:ext cx="5680710" cy="1800225"/>
          </a:xfrm>
          <a:prstGeom prst="rect">
            <a:avLst/>
          </a:prstGeom>
          <a:noFill/>
          <a:ln w="9525">
            <a:noFill/>
          </a:ln>
        </p:spPr>
        <p:txBody>
          <a:bodyPr lIns="91434" tIns="45717" rIns="91434" bIns="45717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9.xml><?xml version="1.0" encoding="utf-8"?>
<p:tagLst xmlns:p="http://schemas.openxmlformats.org/presentationml/2006/main">
  <p:tag name="commondata" val="eyJoZGlkIjoiMDc0YmVkNzIyYTUyMGViMjlkZjRjOWNkOGFjNWZiMmUifQ==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1002</Words>
  <Application>WPS 演示</Application>
  <PresentationFormat>全屏显示(16:9)</PresentationFormat>
  <Paragraphs>112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Wingdings</vt:lpstr>
      <vt:lpstr>黑体</vt:lpstr>
      <vt:lpstr>Times New Roman</vt:lpstr>
      <vt:lpstr>隶书</vt:lpstr>
      <vt:lpstr>Calibri</vt:lpstr>
      <vt:lpstr>楷体</vt:lpstr>
      <vt:lpstr>方正粗黑宋简体</vt:lpstr>
      <vt:lpstr>微软雅黑</vt:lpstr>
      <vt:lpstr>Arial Unicode MS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Administrators</dc:creator>
  <cp:lastModifiedBy>Administrator</cp:lastModifiedBy>
  <cp:revision>801</cp:revision>
  <dcterms:created xsi:type="dcterms:W3CDTF">2007-07-05T10:04:00Z</dcterms:created>
  <dcterms:modified xsi:type="dcterms:W3CDTF">2024-07-12T01:05:13Z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EA917AA398E8453B9644AE240B52139A</vt:lpwstr>
  </property>
</Properties>
</file>